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4" r:id="rId9"/>
    <p:sldId id="261" r:id="rId10"/>
    <p:sldId id="266" r:id="rId11"/>
    <p:sldId id="267" r:id="rId12"/>
    <p:sldId id="269" r:id="rId13"/>
    <p:sldId id="270" r:id="rId14"/>
    <p:sldId id="271" r:id="rId15"/>
    <p:sldId id="275" r:id="rId16"/>
    <p:sldId id="272" r:id="rId17"/>
    <p:sldId id="273" r:id="rId18"/>
    <p:sldId id="274" r:id="rId19"/>
    <p:sldId id="276" r:id="rId20"/>
    <p:sldId id="278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9"/>
    <p:restoredTop sz="94573"/>
  </p:normalViewPr>
  <p:slideViewPr>
    <p:cSldViewPr snapToGrid="0">
      <p:cViewPr varScale="1">
        <p:scale>
          <a:sx n="113" d="100"/>
          <a:sy n="11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7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0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3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5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1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89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lash_Brothers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3BA2B-D191-F2DE-B396-639CE0D95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749" y="909637"/>
            <a:ext cx="5201121" cy="2613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The Three-Point Revolution: </a:t>
            </a:r>
            <a:br>
              <a:rPr lang="en-US" sz="3600" dirty="0"/>
            </a:br>
            <a:r>
              <a:rPr lang="en-US" sz="3600" dirty="0"/>
              <a:t>Is It Changing Basketball for Better or Worse?</a:t>
            </a:r>
          </a:p>
        </p:txBody>
      </p:sp>
      <p:pic>
        <p:nvPicPr>
          <p:cNvPr id="1026" name="Picture 2" descr="Sports Metric of the Week: 3-Point Shooting in the NBA - Guiding Metrics">
            <a:extLst>
              <a:ext uri="{FF2B5EF4-FFF2-40B4-BE49-F238E27FC236}">
                <a16:creationId xmlns:a16="http://schemas.microsoft.com/office/drawing/2014/main" id="{32C0A7F0-B551-D928-E005-1EDB55B0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r="27463"/>
          <a:stretch/>
        </p:blipFill>
        <p:spPr bwMode="auto">
          <a:xfrm>
            <a:off x="20" y="10"/>
            <a:ext cx="56867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E3B2E1D-A081-5FAE-C2E8-8BF178467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0838" y="4045527"/>
            <a:ext cx="5201121" cy="21232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Charity Smith</a:t>
            </a:r>
          </a:p>
          <a:p>
            <a:r>
              <a:rPr lang="en-US" sz="2400" dirty="0"/>
              <a:t>MSDS 696: Data Science Practicum II</a:t>
            </a:r>
          </a:p>
          <a:p>
            <a:r>
              <a:rPr lang="en-US" sz="2400" dirty="0"/>
              <a:t>Regis University</a:t>
            </a:r>
          </a:p>
          <a:p>
            <a:r>
              <a:rPr lang="en-US" sz="2400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361465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326FB-B00C-3140-E3B1-E2F3307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9637"/>
            <a:ext cx="4680712" cy="1316736"/>
          </a:xfrm>
        </p:spPr>
        <p:txBody>
          <a:bodyPr>
            <a:normAutofit/>
          </a:bodyPr>
          <a:lstStyle/>
          <a:p>
            <a:r>
              <a:rPr lang="en-US" sz="3200" dirty="0"/>
              <a:t>Does 3-Point Shooting Predict Winning?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6D0DB0-CC82-4868-9E40-44D1164BD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AF0A2-2C1B-29ED-C0B2-4A226268E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6374"/>
            <a:ext cx="4319468" cy="3603210"/>
          </a:xfrm>
        </p:spPr>
        <p:txBody>
          <a:bodyPr>
            <a:normAutofit/>
          </a:bodyPr>
          <a:lstStyle/>
          <a:p>
            <a:r>
              <a:rPr lang="en-US" dirty="0"/>
              <a:t>Three-point % is a better predictor than three-points attempted</a:t>
            </a:r>
          </a:p>
          <a:p>
            <a:r>
              <a:rPr lang="en-US" dirty="0"/>
              <a:t>Efficiency &gt; volume</a:t>
            </a:r>
          </a:p>
          <a:p>
            <a:r>
              <a:rPr lang="en-US" dirty="0"/>
              <a:t>Modern teams win by shooting threes </a:t>
            </a:r>
            <a:r>
              <a:rPr lang="en-US" b="1" dirty="0"/>
              <a:t>well</a:t>
            </a:r>
            <a:r>
              <a:rPr lang="en-US" dirty="0"/>
              <a:t>, not just often</a:t>
            </a:r>
          </a:p>
        </p:txBody>
      </p:sp>
      <p:pic>
        <p:nvPicPr>
          <p:cNvPr id="11" name="Picture 10" descr="A chart of a number of points&#10;&#10;AI-generated content may be incorrect.">
            <a:extLst>
              <a:ext uri="{FF2B5EF4-FFF2-40B4-BE49-F238E27FC236}">
                <a16:creationId xmlns:a16="http://schemas.microsoft.com/office/drawing/2014/main" id="{2CB303F0-126D-DB29-6C32-503E6758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40" r="2" b="5168"/>
          <a:stretch/>
        </p:blipFill>
        <p:spPr>
          <a:xfrm>
            <a:off x="6222265" y="814500"/>
            <a:ext cx="4680712" cy="2614500"/>
          </a:xfrm>
          <a:prstGeom prst="rect">
            <a:avLst/>
          </a:prstGeom>
        </p:spPr>
      </p:pic>
      <p:pic>
        <p:nvPicPr>
          <p:cNvPr id="13" name="Picture 12" descr="A chart of different colored dots&#10;&#10;AI-generated content may be incorrect.">
            <a:extLst>
              <a:ext uri="{FF2B5EF4-FFF2-40B4-BE49-F238E27FC236}">
                <a16:creationId xmlns:a16="http://schemas.microsoft.com/office/drawing/2014/main" id="{7F484534-B64F-ED3E-5D1D-26C7A654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3" r="2" b="7356"/>
          <a:stretch/>
        </p:blipFill>
        <p:spPr>
          <a:xfrm>
            <a:off x="6231466" y="3529576"/>
            <a:ext cx="4662311" cy="256473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879F10-54E5-4F60-A54F-91F348A6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54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91552-99A4-F3D1-BFF1-01273ACD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165" y="5949568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Predicting wins by era</a:t>
            </a:r>
          </a:p>
        </p:txBody>
      </p:sp>
      <p:pic>
        <p:nvPicPr>
          <p:cNvPr id="5" name="Content Placeholder 4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4D57409D-2A98-DFCC-BC11-97D79F9B5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527" y="111354"/>
            <a:ext cx="9795164" cy="560772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22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3ECD-9775-153D-00FF-60539234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How Do Teams Cluster Based on three-pointer Style?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E776-F916-5E65-3FEA-953DC0D8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3422" y="1704110"/>
            <a:ext cx="2765778" cy="42577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Used </a:t>
            </a:r>
            <a:r>
              <a:rPr lang="en-US" sz="1800" dirty="0" err="1"/>
              <a:t>KMeans</a:t>
            </a:r>
            <a:r>
              <a:rPr lang="en-US" sz="1800" dirty="0"/>
              <a:t> clustering with PCA to reduce dimensions</a:t>
            </a:r>
          </a:p>
          <a:p>
            <a:pPr>
              <a:buNone/>
            </a:pPr>
            <a:r>
              <a:rPr lang="en-US" sz="1800" dirty="0"/>
              <a:t>3 styles stood 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Efficient &amp; high win%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High volume, moderate win%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Low 3P use, low win%</a:t>
            </a:r>
          </a:p>
          <a:p>
            <a:pPr marL="0" indent="0">
              <a:buNone/>
            </a:pPr>
            <a:r>
              <a:rPr lang="en-US" sz="1800" dirty="0"/>
              <a:t>I highlighted real teams from each cluster.</a:t>
            </a:r>
          </a:p>
        </p:txBody>
      </p:sp>
      <p:pic>
        <p:nvPicPr>
          <p:cNvPr id="6" name="Content Placeholder 5" descr="A diagram of a cluster of dots&#10;&#10;AI-generated content may be incorrect.">
            <a:extLst>
              <a:ext uri="{FF2B5EF4-FFF2-40B4-BE49-F238E27FC236}">
                <a16:creationId xmlns:a16="http://schemas.microsoft.com/office/drawing/2014/main" id="{49FF57B6-8440-0604-8C39-F35977104E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48931" y="1704110"/>
            <a:ext cx="7244558" cy="4346734"/>
          </a:xfrm>
        </p:spPr>
      </p:pic>
    </p:spTree>
    <p:extLst>
      <p:ext uri="{BB962C8B-B14F-4D97-AF65-F5344CB8AC3E}">
        <p14:creationId xmlns:p14="http://schemas.microsoft.com/office/powerpoint/2010/main" val="273296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27CD-5B18-872E-FD21-C9810FC1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Style Wins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0533-5BF2-52EE-1C2F-DD7F78750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077156"/>
            <a:ext cx="3556000" cy="3884732"/>
          </a:xfrm>
        </p:spPr>
        <p:txBody>
          <a:bodyPr/>
          <a:lstStyle/>
          <a:p>
            <a:r>
              <a:rPr lang="en-US" dirty="0"/>
              <a:t>Efficient shooters (Cluster 0) have the highest win rates</a:t>
            </a:r>
          </a:p>
          <a:p>
            <a:r>
              <a:rPr lang="en-US" dirty="0"/>
              <a:t>High-volume, low-efficiency teams underperform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ANOVA confirms differences are statistically significant: </a:t>
            </a:r>
            <a:r>
              <a:rPr lang="en-US" sz="1800" dirty="0"/>
              <a:t>(F = 9.23, p &lt; 0.001)</a:t>
            </a:r>
          </a:p>
          <a:p>
            <a:endParaRPr lang="en-US" dirty="0"/>
          </a:p>
        </p:txBody>
      </p:sp>
      <p:pic>
        <p:nvPicPr>
          <p:cNvPr id="6" name="Content Placeholder 5" descr="A diagram of a distribution of a product&#10;&#10;AI-generated content may be incorrect.">
            <a:extLst>
              <a:ext uri="{FF2B5EF4-FFF2-40B4-BE49-F238E27FC236}">
                <a16:creationId xmlns:a16="http://schemas.microsoft.com/office/drawing/2014/main" id="{5E98A4D6-518B-9E49-80CD-B93A46D960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58205" y="1927497"/>
            <a:ext cx="6233160" cy="3739895"/>
          </a:xfrm>
        </p:spPr>
      </p:pic>
    </p:spTree>
    <p:extLst>
      <p:ext uri="{BB962C8B-B14F-4D97-AF65-F5344CB8AC3E}">
        <p14:creationId xmlns:p14="http://schemas.microsoft.com/office/powerpoint/2010/main" val="23823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A145E-72DF-71FD-0383-882FEAF0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Do Teams Stick to a Style?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0E1E37-ED78-0554-48FA-9A7CDB491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1585" b="-1"/>
          <a:stretch/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D5B88-6042-B35C-6BD7-22D0DD0F0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2509" y="3359338"/>
            <a:ext cx="2843711" cy="28620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Some teams adapt their 3P style over time</a:t>
            </a:r>
          </a:p>
          <a:p>
            <a:r>
              <a:rPr lang="en-US" dirty="0"/>
              <a:t>Others maintain a steady approach for decades</a:t>
            </a:r>
          </a:p>
        </p:txBody>
      </p:sp>
    </p:spTree>
    <p:extLst>
      <p:ext uri="{BB962C8B-B14F-4D97-AF65-F5344CB8AC3E}">
        <p14:creationId xmlns:p14="http://schemas.microsoft.com/office/powerpoint/2010/main" val="427546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65E5-72BA-21E9-7F10-80B1DCFE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Feature Importance in Predicting Cluster Style</a:t>
            </a:r>
          </a:p>
        </p:txBody>
      </p:sp>
      <p:pic>
        <p:nvPicPr>
          <p:cNvPr id="6" name="Content Placeholder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EB401FD-53CD-03FE-69C0-094787A774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7644" y="1986845"/>
            <a:ext cx="5848614" cy="3655383"/>
          </a:xfrm>
        </p:spPr>
      </p:pic>
      <p:pic>
        <p:nvPicPr>
          <p:cNvPr id="8" name="Content Placeholder 7" descr="A diagram of a cluster style&#10;&#10;AI-generated content may be incorrect.">
            <a:extLst>
              <a:ext uri="{FF2B5EF4-FFF2-40B4-BE49-F238E27FC236}">
                <a16:creationId xmlns:a16="http://schemas.microsoft.com/office/drawing/2014/main" id="{722A521A-0AFC-A3B7-C799-25764FE31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3516" y="1693333"/>
            <a:ext cx="5123180" cy="426931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443D0A-7B3D-5ACB-29D7-907AEF9D53C1}"/>
              </a:ext>
            </a:extLst>
          </p:cNvPr>
          <p:cNvSpPr txBox="1"/>
          <p:nvPr/>
        </p:nvSpPr>
        <p:spPr>
          <a:xfrm>
            <a:off x="4188178" y="6303623"/>
            <a:ext cx="3330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achieved ~87% accuracy</a:t>
            </a:r>
          </a:p>
        </p:txBody>
      </p:sp>
    </p:spTree>
    <p:extLst>
      <p:ext uri="{BB962C8B-B14F-4D97-AF65-F5344CB8AC3E}">
        <p14:creationId xmlns:p14="http://schemas.microsoft.com/office/powerpoint/2010/main" val="16131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9D9E3-DCC7-D32C-5246-DD7F5FA5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US" dirty="0"/>
              <a:t>So… what do </a:t>
            </a:r>
            <a:br>
              <a:rPr lang="en-US" dirty="0"/>
            </a:br>
            <a:r>
              <a:rPr lang="en-US" dirty="0"/>
              <a:t>fans think?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9AA16-C0AE-A9DD-8C24-5DAC17037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639939"/>
            <a:ext cx="3245468" cy="330842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Sentiment mostly stable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Slight positivity post-2015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close-up of words&#10;&#10;AI-generated content may be incorrect.">
            <a:extLst>
              <a:ext uri="{FF2B5EF4-FFF2-40B4-BE49-F238E27FC236}">
                <a16:creationId xmlns:a16="http://schemas.microsoft.com/office/drawing/2014/main" id="{2695CBD9-5848-14D6-764B-BF2C0D03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5" y="362401"/>
            <a:ext cx="7434660" cy="3308423"/>
          </a:xfrm>
          <a:prstGeom prst="rect">
            <a:avLst/>
          </a:prstGeom>
        </p:spPr>
      </p:pic>
      <p:pic>
        <p:nvPicPr>
          <p:cNvPr id="9" name="Picture 8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59D295E3-F2B0-4D2C-729A-A048F3C0D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36" y="3320070"/>
            <a:ext cx="6447999" cy="275651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896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C2A31-894E-2E1C-D658-6887ECC9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05" y="5852163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More Talk, Same Sentiment</a:t>
            </a:r>
          </a:p>
        </p:txBody>
      </p:sp>
      <p:pic>
        <p:nvPicPr>
          <p:cNvPr id="6" name="Content Placeholder 5" descr="A graph of a graph showing the average value of a certain period&#10;&#10;AI-generated content may be incorrect.">
            <a:extLst>
              <a:ext uri="{FF2B5EF4-FFF2-40B4-BE49-F238E27FC236}">
                <a16:creationId xmlns:a16="http://schemas.microsoft.com/office/drawing/2014/main" id="{C68C38BD-4E56-B8EC-BF39-4CF6E2E482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3648" y="58360"/>
            <a:ext cx="9224703" cy="553482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79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0ACCC-4F73-E7C0-0C03-C0B91243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151083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the Data Tells Us?</a:t>
            </a:r>
          </a:p>
        </p:txBody>
      </p: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6248D9-F1FE-7571-6306-564CAAA28985}"/>
              </a:ext>
            </a:extLst>
          </p:cNvPr>
          <p:cNvSpPr txBox="1"/>
          <p:nvPr/>
        </p:nvSpPr>
        <p:spPr>
          <a:xfrm>
            <a:off x="809065" y="2008911"/>
            <a:ext cx="6046106" cy="3964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Shooting efficiently matters more than just shooting a lot.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most successful teams hit their threes at a high clip.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Playing style varies by franchise, and some evolve while others stick to tradition.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Despite all the changes and the articles and comments by NBA analysts, fan sentiment from Reddit data hasn't turned sour."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098" name="Picture 2" descr="What the shortened NBA 3-point line of ...">
            <a:extLst>
              <a:ext uri="{FF2B5EF4-FFF2-40B4-BE49-F238E27FC236}">
                <a16:creationId xmlns:a16="http://schemas.microsoft.com/office/drawing/2014/main" id="{D584EEAF-0022-01AE-2B89-5DBFAD298E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9" r="27992"/>
          <a:stretch/>
        </p:blipFill>
        <p:spPr bwMode="auto">
          <a:xfrm>
            <a:off x="7306236" y="902448"/>
            <a:ext cx="4085664" cy="505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4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CAF6B-CE43-2090-6BDF-388F347A8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What next? Possible extensions</a:t>
            </a: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EE0E-F61E-D7B9-524F-381547FF1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264748" cy="39319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Cluster players instead of teams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 playoff vs regular season 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Review attendance at games for teams in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Look deeper at blowout games and competitiveness</a:t>
            </a:r>
          </a:p>
          <a:p>
            <a:r>
              <a:rPr lang="en-US" dirty="0"/>
              <a:t>Expand sentiment analysis to forums, interviews, and NBA focused chatter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Include more global fan reactions and media commentary</a:t>
            </a:r>
          </a:p>
        </p:txBody>
      </p:sp>
      <p:pic>
        <p:nvPicPr>
          <p:cNvPr id="5122" name="Picture 2" descr="Three-point field goal - Wikipedia">
            <a:extLst>
              <a:ext uri="{FF2B5EF4-FFF2-40B4-BE49-F238E27FC236}">
                <a16:creationId xmlns:a16="http://schemas.microsoft.com/office/drawing/2014/main" id="{0BAF3183-A6F1-29FA-EF5F-E744FD890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r="31692" b="-2"/>
          <a:stretch/>
        </p:blipFill>
        <p:spPr bwMode="auto">
          <a:xfrm>
            <a:off x="7439890" y="-1"/>
            <a:ext cx="47521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84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7E0F7-ECEB-5B33-8487-FEAD96B6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1"/>
            <a:ext cx="6766560" cy="13075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Problem Definition:</a:t>
            </a:r>
            <a:br>
              <a:rPr lang="en-US" sz="2800"/>
            </a:br>
            <a:r>
              <a:rPr lang="en-US" sz="2800"/>
              <a:t>Why Study the Three-Point Revolution?</a:t>
            </a:r>
          </a:p>
        </p:txBody>
      </p:sp>
      <p:cxnSp>
        <p:nvCxnSpPr>
          <p:cNvPr id="2079" name="Straight Connector 207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8368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Content Placeholder 2066">
            <a:extLst>
              <a:ext uri="{FF2B5EF4-FFF2-40B4-BE49-F238E27FC236}">
                <a16:creationId xmlns:a16="http://schemas.microsoft.com/office/drawing/2014/main" id="{B324DD13-D576-119A-F756-CD204FAB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4"/>
            <a:ext cx="5561245" cy="1206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mencken-std"/>
              </a:rPr>
              <a:t>"My 3-point shooting is something that I don't want to excel at because it takes away from all phases of my game.”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12121"/>
                </a:solidFill>
                <a:latin typeface="mencken-std"/>
              </a:rPr>
              <a:t>- Michael Jordan</a:t>
            </a:r>
            <a:endParaRPr lang="en-US" sz="1800" dirty="0"/>
          </a:p>
        </p:txBody>
      </p:sp>
      <p:cxnSp>
        <p:nvCxnSpPr>
          <p:cNvPr id="2081" name="Straight Connector 208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4768"/>
            <a:ext cx="6583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he Art of the 3-Pointer (Ben Gordon-style) – Chicago Magazine">
            <a:extLst>
              <a:ext uri="{FF2B5EF4-FFF2-40B4-BE49-F238E27FC236}">
                <a16:creationId xmlns:a16="http://schemas.microsoft.com/office/drawing/2014/main" id="{30CF222E-58A1-4F4E-26E3-BA71EB228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" r="1" b="14967"/>
          <a:stretch/>
        </p:blipFill>
        <p:spPr bwMode="auto">
          <a:xfrm>
            <a:off x="8115300" y="10"/>
            <a:ext cx="40767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v 18, 1993; Portland, OR, USA: FILE PHOTO; Chicago Bulls guard Michael Jordan (23) reacts during a game against the Portland Trail Blazers at Memorial Coliseum. Mandatory Credit: Imagn Images">
            <a:extLst>
              <a:ext uri="{FF2B5EF4-FFF2-40B4-BE49-F238E27FC236}">
                <a16:creationId xmlns:a16="http://schemas.microsoft.com/office/drawing/2014/main" id="{D9F1850C-343B-7E2E-B2B1-9573C832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345" y="2655387"/>
            <a:ext cx="1859826" cy="10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113070-01ED-576F-D968-C60F5AA5A37E}"/>
              </a:ext>
            </a:extLst>
          </p:cNvPr>
          <p:cNvSpPr txBox="1"/>
          <p:nvPr/>
        </p:nvSpPr>
        <p:spPr>
          <a:xfrm>
            <a:off x="928482" y="3701539"/>
            <a:ext cx="4328734" cy="23420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1" dirty="0">
                <a:solidFill>
                  <a:srgbClr val="303030"/>
                </a:solidFill>
                <a:effectLst/>
                <a:latin typeface="Unify Sans"/>
              </a:rPr>
              <a:t>The NBA has a 3-pointer problem</a:t>
            </a:r>
          </a:p>
          <a:p>
            <a:pPr algn="l">
              <a:lnSpc>
                <a:spcPts val="3000"/>
              </a:lnSpc>
            </a:pPr>
            <a:r>
              <a:rPr lang="en-US" sz="1200" dirty="0">
                <a:solidFill>
                  <a:srgbClr val="303030"/>
                </a:solidFill>
                <a:latin typeface="Unify Sans"/>
              </a:rPr>
              <a:t>“</a:t>
            </a:r>
            <a:r>
              <a:rPr lang="en-US" sz="1200" b="0" i="0" dirty="0">
                <a:solidFill>
                  <a:srgbClr val="303030"/>
                </a:solidFill>
                <a:effectLst/>
                <a:latin typeface="Georgia Pro" panose="02040502050405020303" pitchFamily="18" charset="0"/>
              </a:rPr>
              <a:t>On average, NBA teams are taking 37 3-pointers per game this season, which is two more than last season’s average — the largest year-to-year jump since 2019-20 if it holds. It’s an increase of 10 from just eight years ago and 15 more threes than teams were taking 10 years ago</a:t>
            </a:r>
            <a:r>
              <a:rPr lang="en-US" sz="1200" dirty="0">
                <a:solidFill>
                  <a:srgbClr val="303030"/>
                </a:solidFill>
                <a:latin typeface="Unify Sans"/>
              </a:rPr>
              <a:t>”</a:t>
            </a:r>
            <a:endParaRPr lang="en-US" sz="1200" b="0" dirty="0">
              <a:solidFill>
                <a:srgbClr val="303030"/>
              </a:solidFill>
              <a:effectLst/>
              <a:latin typeface="Unify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45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96580245-C886-D44E-0FFA-67C30CDD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5" b="23885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91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8BFC-22AB-C9E2-670F-C80BE0FF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D102-C863-313C-2765-D0538B357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09422"/>
            <a:ext cx="10691265" cy="395246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Basketball Reference. (n.d.). </a:t>
            </a:r>
            <a:r>
              <a:rPr lang="en-US" i="1" dirty="0"/>
              <a:t>Basketball statistics and history</a:t>
            </a:r>
            <a:r>
              <a:rPr lang="en-US" dirty="0"/>
              <a:t>. Retrieved May 4, 2025, from https://</a:t>
            </a:r>
            <a:r>
              <a:rPr lang="en-US" dirty="0" err="1"/>
              <a:t>www.basketball-reference.com</a:t>
            </a:r>
            <a:r>
              <a:rPr lang="en-US" dirty="0"/>
              <a:t>/</a:t>
            </a:r>
          </a:p>
          <a:p>
            <a:pPr>
              <a:buNone/>
            </a:pPr>
            <a:r>
              <a:rPr lang="en-US" dirty="0" err="1"/>
              <a:t>NBA.com</a:t>
            </a:r>
            <a:r>
              <a:rPr lang="en-US" dirty="0"/>
              <a:t>. (n.d.). </a:t>
            </a:r>
            <a:r>
              <a:rPr lang="en-US" i="1" dirty="0"/>
              <a:t>NBA stats</a:t>
            </a:r>
            <a:r>
              <a:rPr lang="en-US" dirty="0"/>
              <a:t>. Retrieved May 4, 2025, from https://</a:t>
            </a:r>
            <a:r>
              <a:rPr lang="en-US" dirty="0" err="1"/>
              <a:t>www.nba.com</a:t>
            </a:r>
            <a:r>
              <a:rPr lang="en-US" dirty="0"/>
              <a:t>/stats</a:t>
            </a:r>
          </a:p>
          <a:p>
            <a:pPr>
              <a:buNone/>
            </a:pPr>
            <a:r>
              <a:rPr lang="en-US" dirty="0"/>
              <a:t>Leff, J. (2024, October 30). </a:t>
            </a:r>
            <a:r>
              <a:rPr lang="en-US" i="1" dirty="0"/>
              <a:t>NBA teams are taking too many 3s and it’s becoming a problem</a:t>
            </a:r>
            <a:r>
              <a:rPr lang="en-US" dirty="0"/>
              <a:t>. USA Today For The Win. https://</a:t>
            </a:r>
            <a:r>
              <a:rPr lang="en-US" dirty="0" err="1"/>
              <a:t>ftw.usatoday.com</a:t>
            </a:r>
            <a:r>
              <a:rPr lang="en-US" dirty="0"/>
              <a:t>/story/sports/</a:t>
            </a:r>
            <a:r>
              <a:rPr lang="en-US" dirty="0" err="1"/>
              <a:t>nba</a:t>
            </a:r>
            <a:r>
              <a:rPr lang="en-US" dirty="0"/>
              <a:t>/2024/10/30/</a:t>
            </a:r>
            <a:r>
              <a:rPr lang="en-US" dirty="0" err="1"/>
              <a:t>nba</a:t>
            </a:r>
            <a:r>
              <a:rPr lang="en-US" dirty="0"/>
              <a:t>-three-pointers-record-attempts-problem/75948024007/</a:t>
            </a:r>
          </a:p>
          <a:p>
            <a:pPr marL="0" indent="0">
              <a:buNone/>
            </a:pPr>
            <a:r>
              <a:rPr lang="en-US" dirty="0"/>
              <a:t>Kota, D. (n.d.). </a:t>
            </a:r>
            <a:r>
              <a:rPr lang="en-US" i="1" dirty="0"/>
              <a:t>Michael Jordan tried to warn the NBA about shooting too many 3-pointers</a:t>
            </a:r>
            <a:r>
              <a:rPr lang="en-US" dirty="0"/>
              <a:t>. Sports Illustrated </a:t>
            </a:r>
            <a:r>
              <a:rPr lang="en-US" dirty="0" err="1"/>
              <a:t>FanNation</a:t>
            </a:r>
            <a:r>
              <a:rPr lang="en-US" dirty="0"/>
              <a:t>. https://</a:t>
            </a:r>
            <a:r>
              <a:rPr lang="en-US" dirty="0" err="1"/>
              <a:t>www.si.com</a:t>
            </a:r>
            <a:r>
              <a:rPr lang="en-US" dirty="0"/>
              <a:t>/</a:t>
            </a:r>
            <a:r>
              <a:rPr lang="en-US" dirty="0" err="1"/>
              <a:t>fannation</a:t>
            </a:r>
            <a:r>
              <a:rPr lang="en-US" dirty="0"/>
              <a:t>/</a:t>
            </a:r>
            <a:r>
              <a:rPr lang="en-US" dirty="0" err="1"/>
              <a:t>backinthedaynba</a:t>
            </a:r>
            <a:r>
              <a:rPr lang="en-US" dirty="0"/>
              <a:t>/michael-jordan-tried-to-warn-nba-about-shooting-too-many-3-pointers-01jfz2bsd70z#:~:text=Critics%20believe%20it%20has%20made,too%20many%20from%20the%20arc.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6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578EB459-3385-4BF6-A9E1-154CBA25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D61CD-336C-A44C-27C7-D179A354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0667"/>
            <a:ext cx="3985731" cy="1316736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cxnSp>
        <p:nvCxnSpPr>
          <p:cNvPr id="3092" name="Straight Connector 3091">
            <a:extLst>
              <a:ext uri="{FF2B5EF4-FFF2-40B4-BE49-F238E27FC236}">
                <a16:creationId xmlns:a16="http://schemas.microsoft.com/office/drawing/2014/main" id="{1DC20223-0542-4FF7-8F2F-136889161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CDAB-4ACE-DBDF-F954-8F4E7426C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911927"/>
            <a:ext cx="4519076" cy="42495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dirty="0"/>
              <a:t>📊 </a:t>
            </a:r>
            <a:r>
              <a:rPr lang="en-US" b="1" dirty="0"/>
              <a:t>Team-level stats</a:t>
            </a:r>
            <a:r>
              <a:rPr lang="en-US" dirty="0"/>
              <a:t> from Basketball Reference (3PA, 3P%, Win%,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None/>
            </a:pPr>
            <a:r>
              <a:rPr lang="en-US" dirty="0"/>
              <a:t>💬 </a:t>
            </a:r>
            <a:r>
              <a:rPr lang="en-US" b="1" dirty="0"/>
              <a:t>Reddit posts and comments</a:t>
            </a:r>
            <a:r>
              <a:rPr lang="en-US" dirty="0"/>
              <a:t> related to 3-point shooting (r/</a:t>
            </a:r>
            <a:r>
              <a:rPr lang="en-US" dirty="0" err="1"/>
              <a:t>nba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None/>
            </a:pPr>
            <a:r>
              <a:rPr lang="en-US" dirty="0"/>
              <a:t>🧠 Combined </a:t>
            </a:r>
            <a:r>
              <a:rPr lang="en-US" b="1" dirty="0"/>
              <a:t>quantitative</a:t>
            </a:r>
            <a:r>
              <a:rPr lang="en-US" dirty="0"/>
              <a:t> data with </a:t>
            </a:r>
            <a:r>
              <a:rPr lang="en-US" b="1" dirty="0"/>
              <a:t>fan sentiment</a:t>
            </a:r>
            <a:r>
              <a:rPr lang="en-US" dirty="0"/>
              <a:t> different insights</a:t>
            </a:r>
          </a:p>
          <a:p>
            <a:pPr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None/>
            </a:pPr>
            <a:r>
              <a:rPr lang="en-US" dirty="0"/>
              <a:t>🗓️ Covered seasons</a:t>
            </a:r>
            <a:r>
              <a:rPr lang="en-US" b="1" dirty="0"/>
              <a:t>1980 through 2025</a:t>
            </a:r>
          </a:p>
        </p:txBody>
      </p:sp>
      <p:pic>
        <p:nvPicPr>
          <p:cNvPr id="3076" name="Picture 4" descr="Reddit - Wikipedia">
            <a:extLst>
              <a:ext uri="{FF2B5EF4-FFF2-40B4-BE49-F238E27FC236}">
                <a16:creationId xmlns:a16="http://schemas.microsoft.com/office/drawing/2014/main" id="{9930EEA3-7BCB-8230-870B-9F7F3A8B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8" r="1" b="1010"/>
          <a:stretch/>
        </p:blipFill>
        <p:spPr bwMode="auto">
          <a:xfrm>
            <a:off x="9137530" y="0"/>
            <a:ext cx="3054470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sketball Reference (@bball_ref) / X">
            <a:extLst>
              <a:ext uri="{FF2B5EF4-FFF2-40B4-BE49-F238E27FC236}">
                <a16:creationId xmlns:a16="http://schemas.microsoft.com/office/drawing/2014/main" id="{15BD1A64-D0E7-A9C2-37F5-88214170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10048"/>
          <a:stretch/>
        </p:blipFill>
        <p:spPr bwMode="auto">
          <a:xfrm>
            <a:off x="5924209" y="0"/>
            <a:ext cx="3155945" cy="256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C1BF4D-CDBC-8459-F8EF-6A2D3B62D5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190"/>
          <a:stretch/>
        </p:blipFill>
        <p:spPr>
          <a:xfrm>
            <a:off x="5795690" y="2819861"/>
            <a:ext cx="6396310" cy="378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6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C6B0D-7375-1AB7-5E19-00A31588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5" y="9259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Shooting Trends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showing the growth of the company's sales&#10;&#10;AI-generated content may be incorrect.">
            <a:extLst>
              <a:ext uri="{FF2B5EF4-FFF2-40B4-BE49-F238E27FC236}">
                <a16:creationId xmlns:a16="http://schemas.microsoft.com/office/drawing/2014/main" id="{4FCC8A4E-5801-E136-80B0-20D1D60D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8" y="1724094"/>
            <a:ext cx="7390619" cy="44343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625A0-E2B5-CA37-DBBB-38E3622D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455" y="914400"/>
            <a:ext cx="3148446" cy="5074347"/>
          </a:xfrm>
        </p:spPr>
        <p:txBody>
          <a:bodyPr anchor="b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Three-point attempts per game have more than </a:t>
            </a:r>
            <a:r>
              <a:rPr lang="en-US" b="1" dirty="0"/>
              <a:t>doubled</a:t>
            </a:r>
            <a:r>
              <a:rPr lang="en-US" dirty="0"/>
              <a:t> since the early 2000s.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real spike began around 2015, aligning with the rise of Steph Curry and analytics-driven offenses.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Three-pointers now make up over 40% of many teams’ total field goal attempts.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7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D808-B009-D820-E1DB-DAB61BCA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3-Point Percentage Over 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00A14-9494-E89A-5F44-3BCE0E9BBE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2731839" cy="3739896"/>
          </a:xfrm>
        </p:spPr>
        <p:txBody>
          <a:bodyPr/>
          <a:lstStyle/>
          <a:p>
            <a:r>
              <a:rPr lang="en-US" dirty="0"/>
              <a:t>Three-point percentage rose steadily from 1980 to 2010</a:t>
            </a:r>
          </a:p>
          <a:p>
            <a:r>
              <a:rPr lang="en-US" dirty="0"/>
              <a:t>Playoff and regular season trends are similar</a:t>
            </a:r>
          </a:p>
          <a:p>
            <a:r>
              <a:rPr lang="en-US" dirty="0"/>
              <a:t>Accuracy gains leveled off</a:t>
            </a:r>
          </a:p>
          <a:p>
            <a:endParaRPr lang="en-US" dirty="0"/>
          </a:p>
        </p:txBody>
      </p:sp>
      <p:pic>
        <p:nvPicPr>
          <p:cNvPr id="6" name="Content Placeholder 5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99E4070F-1B12-7280-B158-906924D1E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24400" y="1752618"/>
            <a:ext cx="7015452" cy="4209270"/>
          </a:xfrm>
        </p:spPr>
      </p:pic>
    </p:spTree>
    <p:extLst>
      <p:ext uri="{BB962C8B-B14F-4D97-AF65-F5344CB8AC3E}">
        <p14:creationId xmlns:p14="http://schemas.microsoft.com/office/powerpoint/2010/main" val="382566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60F8-7C68-F362-3D95-1F91752C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Pace vs. three-point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409F-EF6C-F5D2-8BC2-646D66825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3119767" cy="3739896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Pace</a:t>
            </a:r>
            <a:r>
              <a:rPr lang="en-US" dirty="0"/>
              <a:t> = possessions per game (game speed)</a:t>
            </a:r>
          </a:p>
          <a:p>
            <a:r>
              <a:rPr lang="en-US" dirty="0"/>
              <a:t>Higher pace leads to more 3-point attempts</a:t>
            </a:r>
          </a:p>
          <a:p>
            <a:r>
              <a:rPr lang="en-US" dirty="0"/>
              <a:t>1999, 2012 (lockouts) &amp; 2020 (COVID) show lower volume</a:t>
            </a:r>
          </a:p>
          <a:p>
            <a:r>
              <a:rPr lang="en-US" dirty="0"/>
              <a:t>2025 stands out as a high-paced, high-volume season</a:t>
            </a:r>
          </a:p>
        </p:txBody>
      </p:sp>
      <p:pic>
        <p:nvPicPr>
          <p:cNvPr id="6" name="Content Placeholder 5" descr="A graph showing the difference between a game and a game&#10;&#10;AI-generated content may be incorrect.">
            <a:extLst>
              <a:ext uri="{FF2B5EF4-FFF2-40B4-BE49-F238E27FC236}">
                <a16:creationId xmlns:a16="http://schemas.microsoft.com/office/drawing/2014/main" id="{1BA8B131-6F0F-D401-D386-EBD03C141B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7418" y="1834033"/>
            <a:ext cx="7148946" cy="4289366"/>
          </a:xfrm>
        </p:spPr>
      </p:pic>
    </p:spTree>
    <p:extLst>
      <p:ext uri="{BB962C8B-B14F-4D97-AF65-F5344CB8AC3E}">
        <p14:creationId xmlns:p14="http://schemas.microsoft.com/office/powerpoint/2010/main" val="311146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1E9B-F058-863B-A9D9-6BE3D970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3-Point Attempts by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33F7F-069C-BC0A-8E5D-1BE6C8679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2925803" cy="37398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League-wide growth exploded after 2015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Every team has ramped up three-point attempts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built an interactive EDA to explore team-level trends</a:t>
            </a:r>
          </a:p>
        </p:txBody>
      </p:sp>
      <p:pic>
        <p:nvPicPr>
          <p:cNvPr id="6" name="Content Placeholder 5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A8AE1B12-0079-03D8-9DD6-9721E2293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13017" y="1759421"/>
            <a:ext cx="7994073" cy="4263504"/>
          </a:xfrm>
        </p:spPr>
      </p:pic>
    </p:spTree>
    <p:extLst>
      <p:ext uri="{BB962C8B-B14F-4D97-AF65-F5344CB8AC3E}">
        <p14:creationId xmlns:p14="http://schemas.microsoft.com/office/powerpoint/2010/main" val="382894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D0BA-4F95-8DFF-A7FE-B5D66D64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All-Time 3-Point Leaders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F54AC-6361-36CA-A039-30A4E5651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3258312" cy="3739896"/>
          </a:xfrm>
        </p:spPr>
        <p:txBody>
          <a:bodyPr/>
          <a:lstStyle/>
          <a:p>
            <a:r>
              <a:rPr lang="en-US" dirty="0"/>
              <a:t>Stephen Curry leads by a wide margin</a:t>
            </a:r>
          </a:p>
          <a:p>
            <a:r>
              <a:rPr lang="en-US" dirty="0"/>
              <a:t>Most players are from the modern era</a:t>
            </a:r>
          </a:p>
          <a:p>
            <a:r>
              <a:rPr lang="en-US" dirty="0"/>
              <a:t>Reflects the game's shift in strategy</a:t>
            </a:r>
          </a:p>
          <a:p>
            <a:endParaRPr lang="en-US" dirty="0"/>
          </a:p>
        </p:txBody>
      </p:sp>
      <p:pic>
        <p:nvPicPr>
          <p:cNvPr id="6" name="Content Placeholder 5" descr="A graph with green bars&#10;&#10;AI-generated content may be incorrect.">
            <a:extLst>
              <a:ext uri="{FF2B5EF4-FFF2-40B4-BE49-F238E27FC236}">
                <a16:creationId xmlns:a16="http://schemas.microsoft.com/office/drawing/2014/main" id="{60847664-3D80-188B-8E25-624C76D66B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0020" y="1721154"/>
            <a:ext cx="7067892" cy="4240734"/>
          </a:xfrm>
        </p:spPr>
      </p:pic>
    </p:spTree>
    <p:extLst>
      <p:ext uri="{BB962C8B-B14F-4D97-AF65-F5344CB8AC3E}">
        <p14:creationId xmlns:p14="http://schemas.microsoft.com/office/powerpoint/2010/main" val="255790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3C5AEA0-F3D5-4C00-996B-F05AF2D4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BE290-66F5-F798-F728-DA99E012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9929989" cy="984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Player Spotlight: Steph Curry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9106CD6-FEEC-42CF-942F-A572AFB8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basketball player shooting a ball&#10;&#10;AI-generated content may be incorrect.">
            <a:extLst>
              <a:ext uri="{FF2B5EF4-FFF2-40B4-BE49-F238E27FC236}">
                <a16:creationId xmlns:a16="http://schemas.microsoft.com/office/drawing/2014/main" id="{C36EEADB-3808-3E3E-CBFA-ECD8A51324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0411"/>
          <a:stretch/>
        </p:blipFill>
        <p:spPr>
          <a:xfrm>
            <a:off x="10212367" y="863079"/>
            <a:ext cx="1203521" cy="1450260"/>
          </a:xfrm>
          <a:prstGeom prst="rect">
            <a:avLst/>
          </a:prstGeom>
        </p:spPr>
      </p:pic>
      <p:pic>
        <p:nvPicPr>
          <p:cNvPr id="6" name="Content Placeholder 5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4E138609-EAA1-3DC8-B759-A102C51177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30" r="2" b="2"/>
          <a:stretch/>
        </p:blipFill>
        <p:spPr>
          <a:xfrm>
            <a:off x="2016218" y="1855843"/>
            <a:ext cx="8007163" cy="4269577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988BA8A-48D5-4F69-BF14-3C1F56EA1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B390A9-E499-961E-271D-816AFA992D47}"/>
              </a:ext>
            </a:extLst>
          </p:cNvPr>
          <p:cNvSpPr txBox="1"/>
          <p:nvPr/>
        </p:nvSpPr>
        <p:spPr>
          <a:xfrm>
            <a:off x="18596534" y="4133951"/>
            <a:ext cx="252344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Splash_Broth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3121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</TotalTime>
  <Words>809</Words>
  <Application>Microsoft Macintosh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Calisto MT</vt:lpstr>
      <vt:lpstr>Georgia Pro</vt:lpstr>
      <vt:lpstr>mencken-std</vt:lpstr>
      <vt:lpstr>Unify Sans</vt:lpstr>
      <vt:lpstr>Univers Condensed</vt:lpstr>
      <vt:lpstr>ChronicleVTI</vt:lpstr>
      <vt:lpstr>The Three-Point Revolution:  Is It Changing Basketball for Better or Worse?</vt:lpstr>
      <vt:lpstr>Problem Definition: Why Study the Three-Point Revolution?</vt:lpstr>
      <vt:lpstr>Data sources</vt:lpstr>
      <vt:lpstr>Shooting Trends</vt:lpstr>
      <vt:lpstr>3-Point Percentage Over  Time</vt:lpstr>
      <vt:lpstr>Pace vs. three-point attempts</vt:lpstr>
      <vt:lpstr>Team 3-Point Attempts by Season</vt:lpstr>
      <vt:lpstr>Top 10 All-Time 3-Point Leaders</vt:lpstr>
      <vt:lpstr>Player Spotlight: Steph Curry</vt:lpstr>
      <vt:lpstr>Does 3-Point Shooting Predict Winning?</vt:lpstr>
      <vt:lpstr>Predicting wins by era</vt:lpstr>
      <vt:lpstr>How Do Teams Cluster Based on three-pointer Style?</vt:lpstr>
      <vt:lpstr>Which Style Wins the Most?</vt:lpstr>
      <vt:lpstr>Do Teams Stick to a Style?</vt:lpstr>
      <vt:lpstr>Feature Importance in Predicting Cluster Style</vt:lpstr>
      <vt:lpstr>So… what do  fans think?</vt:lpstr>
      <vt:lpstr>More Talk, Same Sentiment</vt:lpstr>
      <vt:lpstr>What the Data Tells Us?</vt:lpstr>
      <vt:lpstr>What next? Possible extensions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Smith, Charity</dc:creator>
  <cp:lastModifiedBy>Smith, Charity</cp:lastModifiedBy>
  <cp:revision>3</cp:revision>
  <dcterms:created xsi:type="dcterms:W3CDTF">2025-05-04T21:50:33Z</dcterms:created>
  <dcterms:modified xsi:type="dcterms:W3CDTF">2025-05-04T23:28:54Z</dcterms:modified>
</cp:coreProperties>
</file>